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2"/>
  </p:notesMasterIdLst>
  <p:sldIdLst>
    <p:sldId id="274" r:id="rId2"/>
    <p:sldId id="267" r:id="rId3"/>
    <p:sldId id="295" r:id="rId4"/>
    <p:sldId id="278" r:id="rId5"/>
    <p:sldId id="296" r:id="rId6"/>
    <p:sldId id="264" r:id="rId7"/>
    <p:sldId id="276" r:id="rId8"/>
    <p:sldId id="275" r:id="rId9"/>
    <p:sldId id="272" r:id="rId10"/>
    <p:sldId id="279" r:id="rId11"/>
    <p:sldId id="282" r:id="rId12"/>
    <p:sldId id="283" r:id="rId13"/>
    <p:sldId id="284" r:id="rId14"/>
    <p:sldId id="285" r:id="rId15"/>
    <p:sldId id="286" r:id="rId16"/>
    <p:sldId id="290" r:id="rId17"/>
    <p:sldId id="291" r:id="rId18"/>
    <p:sldId id="292" r:id="rId19"/>
    <p:sldId id="294" r:id="rId20"/>
    <p:sldId id="297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p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2814" y="-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779D-E64B-4649-A88E-B56D5946BDBE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2DB5-DAD3-4805-98E4-6E8106810E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589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508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3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287254"/>
            <a:ext cx="7869890" cy="48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459" y="163208"/>
            <a:ext cx="7869890" cy="9987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200" b="23857"/>
          <a:stretch/>
        </p:blipFill>
        <p:spPr>
          <a:xfrm>
            <a:off x="0" y="0"/>
            <a:ext cx="9144000" cy="46995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3094074"/>
            <a:ext cx="9144000" cy="1605517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75000"/>
                  <a:alpha val="0"/>
                </a:schemeClr>
              </a:gs>
              <a:gs pos="0">
                <a:schemeClr val="accent6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4699591"/>
            <a:ext cx="9144000" cy="21584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86116" y="4740718"/>
            <a:ext cx="6552728" cy="2117282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Команда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«Кыырай»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Республика (Саха) Якутия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г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. Якутск</a:t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МАОУ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«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Саха политехнический лицей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 »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1026" name="Picture 2" descr="C:\Users\авы\Desktop\СПЛ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159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8794" y="2786058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Eras Bold ITC" panose="020B0907030504020204" pitchFamily="34" charset="0"/>
              </a:rPr>
              <a:t>CANSAT in Russia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авы\Downloads\CanSatRuss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8212"/>
            <a:ext cx="3312368" cy="25931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14290"/>
            <a:ext cx="3857652" cy="214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06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Cansat 2017\Данные с аппарата июль 17г\S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" y="1196752"/>
            <a:ext cx="8640960" cy="53237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188640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Траектория полёта</a:t>
            </a:r>
            <a:endParaRPr kumimoji="0" lang="ru-RU" sz="4000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uLnTx/>
              <a:uFillTx/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07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Система спасения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076010"/>
            <a:ext cx="6480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Система спасения Спутника</a:t>
            </a: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 – парашют типа «полусфера».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33941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F- сила сопротивления воздуха;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Mangal" pitchFamily="2"/>
              </a:rPr>
              <a:t>r – радиус парашюта.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</p:txBody>
      </p:sp>
      <p:grpSp>
        <p:nvGrpSpPr>
          <p:cNvPr id="7" name="Группа 12"/>
          <p:cNvGrpSpPr/>
          <p:nvPr/>
        </p:nvGrpSpPr>
        <p:grpSpPr>
          <a:xfrm>
            <a:off x="5072040" y="764704"/>
            <a:ext cx="3714480" cy="4915800"/>
            <a:chOff x="5072040" y="1655999"/>
            <a:chExt cx="3714480" cy="4915800"/>
          </a:xfrm>
        </p:grpSpPr>
        <p:pic>
          <p:nvPicPr>
            <p:cNvPr id="8" name="Рисунок 2"/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5072040" y="2743199"/>
              <a:ext cx="3714480" cy="3828600"/>
            </a:xfrm>
            <a:prstGeom prst="rect">
              <a:avLst/>
            </a:prstGeom>
            <a:solidFill>
              <a:srgbClr val="F0A22E"/>
            </a:solidFill>
            <a:ln>
              <a:noFill/>
            </a:ln>
          </p:spPr>
        </p:pic>
        <p:cxnSp>
          <p:nvCxnSpPr>
            <p:cNvPr id="9" name="Прямая со стрелкой 6"/>
            <p:cNvCxnSpPr/>
            <p:nvPr/>
          </p:nvCxnSpPr>
          <p:spPr>
            <a:xfrm flipV="1">
              <a:off x="6857640" y="1655999"/>
              <a:ext cx="1800" cy="1143001"/>
            </a:xfrm>
            <a:prstGeom prst="bentConnector3">
              <a:avLst/>
            </a:prstGeom>
            <a:noFill/>
            <a:ln w="50760">
              <a:solidFill>
                <a:srgbClr val="2A2003"/>
              </a:solidFill>
              <a:prstDash val="solid"/>
              <a:tailEnd type="arrow"/>
            </a:ln>
          </p:spPr>
        </p:cxnSp>
        <p:cxnSp>
          <p:nvCxnSpPr>
            <p:cNvPr id="10" name="Прямая со стрелкой 8"/>
            <p:cNvCxnSpPr/>
            <p:nvPr/>
          </p:nvCxnSpPr>
          <p:spPr>
            <a:xfrm>
              <a:off x="6929279" y="3847679"/>
              <a:ext cx="1071720" cy="1441"/>
            </a:xfrm>
            <a:prstGeom prst="bentConnector3">
              <a:avLst/>
            </a:prstGeom>
            <a:noFill/>
            <a:ln w="50760">
              <a:solidFill>
                <a:srgbClr val="FFC000"/>
              </a:solidFill>
              <a:prstDash val="solid"/>
              <a:tailEnd type="arrow"/>
            </a:ln>
          </p:spPr>
        </p:cxnSp>
        <p:sp>
          <p:nvSpPr>
            <p:cNvPr id="11" name="TextBox 5"/>
            <p:cNvSpPr/>
            <p:nvPr/>
          </p:nvSpPr>
          <p:spPr>
            <a:xfrm>
              <a:off x="7072200" y="1785960"/>
              <a:ext cx="1714319" cy="639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ru-RU" sz="3600" b="1" i="1" u="none" strike="noStrike" kern="1200" spc="0">
                  <a:ln>
                    <a:noFill/>
                  </a:ln>
                  <a:solidFill>
                    <a:srgbClr val="3A2C24"/>
                  </a:solidFill>
                  <a:latin typeface="Arial" pitchFamily="18"/>
                  <a:ea typeface="Lucida Sans Unicode" pitchFamily="2"/>
                  <a:cs typeface="Mangal" pitchFamily="2"/>
                </a:rPr>
                <a:t>F</a:t>
              </a:r>
            </a:p>
          </p:txBody>
        </p:sp>
        <p:sp>
          <p:nvSpPr>
            <p:cNvPr id="12" name="TextBox 7"/>
            <p:cNvSpPr/>
            <p:nvPr/>
          </p:nvSpPr>
          <p:spPr>
            <a:xfrm>
              <a:off x="7286760" y="3111479"/>
              <a:ext cx="356760" cy="760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ru-RU" sz="4400" b="1" i="1" u="none" strike="noStrike" kern="1200" spc="0">
                  <a:ln>
                    <a:noFill/>
                  </a:ln>
                  <a:solidFill>
                    <a:srgbClr val="F9DAAB"/>
                  </a:solidFill>
                  <a:latin typeface="Arial" pitchFamily="18"/>
                  <a:ea typeface="Lucida Sans Unicode" pitchFamily="2"/>
                  <a:cs typeface="Mangal" pitchFamily="2"/>
                </a:rPr>
                <a:t>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104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Расчёт купола парашюта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33908" y="1679408"/>
            <a:ext cx="3049048" cy="585735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908720"/>
            <a:ext cx="4572000" cy="64479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m=0.35 кг – масса аппарата</a:t>
            </a:r>
          </a:p>
          <a:p>
            <a:pPr lvl="0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g=9.8 м/с2   - ускорение свободного падения</a:t>
            </a:r>
          </a:p>
          <a:p>
            <a:pPr lvl="0">
              <a:defRPr sz="1800"/>
            </a:pP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c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d=1.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2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–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коэффициент сопротивления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ρ=1.2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754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кг/м3 – плотность воздуха</a:t>
            </a:r>
          </a:p>
          <a:p>
            <a:pPr lvl="0">
              <a:defRPr sz="1800"/>
            </a:pPr>
            <a:r>
              <a:rPr lang="en-US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v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=8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м/с – скорость спуска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r= 1</a:t>
            </a: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4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.9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см – радиус основания 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парашюта.</a:t>
            </a:r>
          </a:p>
          <a:p>
            <a:pPr lvl="0">
              <a:defRPr sz="1800"/>
            </a:pPr>
            <a:r>
              <a:rPr lang="en-US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D=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29.8см – диаметр парашюта.</a:t>
            </a:r>
          </a:p>
          <a:p>
            <a:pPr lvl="0">
              <a:defRPr sz="1800"/>
            </a:pP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F- </a:t>
            </a: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сила сопротивления </a:t>
            </a:r>
            <a:r>
              <a:rPr lang="ru-RU" sz="3200" dirty="0" smtClean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воздуха.</a:t>
            </a: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0072" y="2706641"/>
            <a:ext cx="3676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Система спасения Спутника</a:t>
            </a:r>
          </a:p>
          <a:p>
            <a:pPr lvl="0" algn="ctr">
              <a:defRPr sz="1800"/>
            </a:pPr>
            <a:r>
              <a:rPr lang="ru-RU" sz="3200" dirty="0">
                <a:solidFill>
                  <a:srgbClr val="000000"/>
                </a:solidFill>
                <a:latin typeface="Haettenschweiler" panose="020B0706040902060204" pitchFamily="34" charset="0"/>
                <a:ea typeface="Lucida Sans Unicode" pitchFamily="2"/>
                <a:cs typeface="Times New Roman" pitchFamily="18" charset="0"/>
              </a:rPr>
              <a:t> – парашют типа «полусфера».</a:t>
            </a:r>
          </a:p>
        </p:txBody>
      </p:sp>
    </p:spTree>
    <p:extLst>
      <p:ext uri="{BB962C8B-B14F-4D97-AF65-F5344CB8AC3E}">
        <p14:creationId xmlns="" xmlns:p14="http://schemas.microsoft.com/office/powerpoint/2010/main" val="25027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пыли</a:t>
            </a: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- </a:t>
            </a:r>
            <a:r>
              <a:rPr lang="ru-RU" sz="44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GP2Y1010AU0F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-28868" y="4200447"/>
            <a:ext cx="915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Оптический датчик пыли </a:t>
            </a:r>
            <a:r>
              <a:rPr lang="ru-RU" sz="2400" dirty="0" err="1">
                <a:latin typeface="Haettenschweiler" panose="020B0706040902060204" pitchFamily="34" charset="0"/>
              </a:rPr>
              <a:t>Sharp</a:t>
            </a:r>
            <a:r>
              <a:rPr lang="ru-RU" sz="2400" dirty="0">
                <a:latin typeface="Haettenschweiler" panose="020B0706040902060204" pitchFamily="34" charset="0"/>
              </a:rPr>
              <a:t> GP2Y1010AU0F эффективен в обнаружении очень мелких частиц, и обычно используется в системах очистки воздуха. Инфракрасный диод и фототранзистор расположены по диагонали и способствуют обнаружению отраженного света частиц пыли в воздухе. Датчик имеет очень низкое энергопотребление (20 мА максимально, 11 мА среднее). Выходной сигнал датчика представляет собой аналоговое напряжение пропорциональное измеренной плотности пыли.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0602" y="778768"/>
            <a:ext cx="5612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aettenschweiler" panose="020B0706040902060204" pitchFamily="34" charset="0"/>
              </a:rPr>
              <a:t>Напряжение питания: 5-7V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Рабочая температура: -10-65 ° C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Ток потребления: 20 мА </a:t>
            </a:r>
            <a:r>
              <a:rPr lang="ru-RU" sz="2400" dirty="0" err="1">
                <a:latin typeface="Haettenschweiler" panose="020B0706040902060204" pitchFamily="34" charset="0"/>
              </a:rPr>
              <a:t>max</a:t>
            </a:r>
            <a:r>
              <a:rPr lang="ru-RU" sz="2400" dirty="0">
                <a:latin typeface="Haettenschweiler" panose="020B0706040902060204" pitchFamily="34" charset="0"/>
              </a:rPr>
              <a:t/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 минимальной обнаруживаемой частицы: 0,8 м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Чувствительность: 0.5V / (0,1 мг / м 3)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Напряжение при чистом воздухе: 0.9V тип.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Температура хранения: -20 ~ 80 ℃</a:t>
            </a:r>
            <a:br>
              <a:rPr lang="ru-RU" sz="2400" dirty="0">
                <a:latin typeface="Haettenschweiler" panose="020B0706040902060204" pitchFamily="34" charset="0"/>
              </a:rPr>
            </a:br>
            <a:r>
              <a:rPr lang="ru-RU" sz="2400" dirty="0">
                <a:latin typeface="Haettenschweiler" panose="020B0706040902060204" pitchFamily="34" charset="0"/>
              </a:rPr>
              <a:t>Размер: 46мм × 30мм × 17.6mm</a:t>
            </a:r>
          </a:p>
        </p:txBody>
      </p:sp>
      <p:pic>
        <p:nvPicPr>
          <p:cNvPr id="5122" name="Picture 2" descr="C:\Users\Admin\Downloads\s4oB5vXotG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214678" cy="264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5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69890" cy="998742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08720"/>
            <a:ext cx="73083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Atmega128: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Haettenschweiler" panose="020B0706040902060204" pitchFamily="34" charset="0"/>
                <a:cs typeface="Arial" pitchFamily="34" charset="0"/>
              </a:rPr>
              <a:t>128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КБ перепрограммируемой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endParaRPr lang="ru-RU" sz="3200" dirty="0" smtClean="0">
              <a:latin typeface="Haettenschweiler" panose="020B0706040902060204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</a:t>
            </a:r>
            <a:r>
              <a:rPr lang="ru-RU" sz="3200" dirty="0" err="1" smtClean="0">
                <a:latin typeface="Haettenschweiler" panose="020B0706040902060204" pitchFamily="34" charset="0"/>
                <a:cs typeface="Arial" pitchFamily="34" charset="0"/>
              </a:rPr>
              <a:t>флеш-памяти</a:t>
            </a: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 для данных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4КБ оперативной памяти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Arial" pitchFamily="34" charset="0"/>
              </a:rPr>
              <a:t>Напряжение питания 5В</a:t>
            </a:r>
            <a:endParaRPr lang="ru-RU" sz="3200" dirty="0">
              <a:latin typeface="Haettenschweiler" panose="020B0706040902060204" pitchFamily="34" charset="0"/>
              <a:cs typeface="Arial" pitchFamily="34" charset="0"/>
            </a:endParaRPr>
          </a:p>
        </p:txBody>
      </p:sp>
      <p:pic>
        <p:nvPicPr>
          <p:cNvPr id="3074" name="Picture 2" descr="C:\Users\Admin\Downloads\qGaBf3dVO1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357430"/>
            <a:ext cx="356235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0272" y="908720"/>
            <a:ext cx="8964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Impact" panose="020B0806030902050204" pitchFamily="34" charset="0"/>
              </a:rPr>
              <a:t> </a:t>
            </a:r>
            <a:r>
              <a:rPr lang="ru-RU" sz="2800" dirty="0" smtClean="0">
                <a:latin typeface="Impact" panose="020B0806030902050204" pitchFamily="34" charset="0"/>
                <a:cs typeface="Times New Roman" pitchFamily="18" charset="0"/>
              </a:rPr>
              <a:t>Основные аппаратные интерфейсы</a:t>
            </a:r>
          </a:p>
          <a:p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- TWI (Two-wire Serial Interface)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USART (Universal Synchronous and Asynchronous serial Receiver and Transmitter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The 16-bit Timer/Counter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53 Programmable I/O Lines</a:t>
            </a:r>
            <a:endParaRPr lang="ru-RU" sz="2800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5" name="Picture 2" descr="C:\Users\Admin\Downloads\Lqv_2L-nD9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1" y="2420888"/>
            <a:ext cx="4572000" cy="350100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" y="3501008"/>
            <a:ext cx="4290614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70"/>
            <a:ext cx="8229600" cy="1252728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температуры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DS18B20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992" y="856357"/>
            <a:ext cx="57150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ru-RU" sz="2400" dirty="0">
                <a:latin typeface="Haettenschweiler" panose="020B0706040902060204" pitchFamily="34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ткалиброванный цифровой термометр  с разрешением от 9 до 12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bit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(дискретность 0.0625С)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Обменивается данными по 1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-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Wire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шине и при этом может быть как единственным устройством на линии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тк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и работать в группе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Напряжение питания от 3 до 5.5 В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Точность измерений +-0.5</a:t>
            </a:r>
            <a:r>
              <a:rPr lang="sah-RU" sz="2400" dirty="0" smtClean="0">
                <a:latin typeface="Haettenschweiler" panose="020B0706040902060204" pitchFamily="34" charset="0"/>
                <a:cs typeface="Times New Roman" pitchFamily="18" charset="0"/>
              </a:rPr>
              <a:t>С 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в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дапазоне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от -10С до +85С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Чтобы начать измерение необходимо подать команду начала (0х44)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После конвертирования, полученные данные запоминаются в 2-байтовом регистре температуры в оперативной памяти, и 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DS18B20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возвращается к неактивному состоянию.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Максимальное время измерения 750мс</a:t>
            </a:r>
          </a:p>
        </p:txBody>
      </p:sp>
      <p:pic>
        <p:nvPicPr>
          <p:cNvPr id="5122" name="Picture 2" descr="C:\Users\Admin\Downloads\DS18B20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3214710" cy="385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311" y="-243408"/>
            <a:ext cx="4065242" cy="12527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Датчик давления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BMP280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8538" y="-171400"/>
            <a:ext cx="571507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модуля: 3,3 или 5 В постоянного тока (поддерживаются оба уровня).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2 мА во время измерений (зависит от режима точности).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Потребляемый ток: до 0,2 мА в режиме ожидания.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Измеряемое давление: от 30'000 до 110'000 Па (разрешение 0,16 Па)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Измеряемая температура: от 0 до +65 °C (разрешение 0,01°C)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частота шины I2C: до 3,4 МГц.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Адрес модуля на шине I2C: 0x77.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Уровень логической «1» на шине I2C: от 0,7*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до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(где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Vcc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 это напряжение питания модуля)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Подготовка к первому запуску после подачи питания: не менее 2 мс.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Рабочая температура: -40 … +85 °C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Габариты: 30x30 мм.</a:t>
            </a:r>
          </a:p>
          <a:p>
            <a:endParaRPr lang="ru-RU" dirty="0"/>
          </a:p>
        </p:txBody>
      </p:sp>
      <p:pic>
        <p:nvPicPr>
          <p:cNvPr id="6146" name="Picture 2" descr="C:\Users\Admin\Downloads\bmp280_circui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3286"/>
            <a:ext cx="2928958" cy="2783253"/>
          </a:xfrm>
          <a:prstGeom prst="rect">
            <a:avLst/>
          </a:prstGeom>
          <a:noFill/>
        </p:spPr>
      </p:pic>
      <p:pic>
        <p:nvPicPr>
          <p:cNvPr id="4" name="Picture 2" descr="C:\Users\Admin\Downloads\CAzGaFxHRs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575" y="4020946"/>
            <a:ext cx="2857520" cy="2686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252728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Акселерометр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ADXL345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58" y="917912"/>
            <a:ext cx="521494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Напряжение питания от 2 до 3,6 вольт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Ток, потребляемый в рабочем режиме от 40 до 150 мкА, в зависимости от частоты опроса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Разрешающая способность от 10 до 13 бит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3 оси акселерометра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Рабочий диапазон температур от -40 до +85 градусов Цельсия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Цифровые интерфейсы SPI (трех- или </a:t>
            </a:r>
            <a:r>
              <a:rPr lang="ru-RU" sz="2400" dirty="0" err="1" smtClean="0">
                <a:latin typeface="Haettenschweiler" panose="020B0706040902060204" pitchFamily="34" charset="0"/>
                <a:cs typeface="Times New Roman" pitchFamily="18" charset="0"/>
              </a:rPr>
              <a:t>четырехпроводный</a:t>
            </a: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) и I2C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Детектирование событий: толчок, двойной толчок, свободное падение, наличие активности по осям, отсутствие активности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2 программируемых выхода событий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Корпус LGA размером 3×5×1 мм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Haettenschweiler" panose="020B0706040902060204" pitchFamily="34" charset="0"/>
                <a:cs typeface="Times New Roman" pitchFamily="18" charset="0"/>
              </a:rPr>
              <a:t>Устойчив к ударам с ускорениями до 10000</a:t>
            </a:r>
            <a:r>
              <a:rPr lang="en-US" sz="2400" dirty="0" smtClean="0">
                <a:latin typeface="Haettenschweiler" panose="020B0706040902060204" pitchFamily="34" charset="0"/>
                <a:cs typeface="Times New Roman" pitchFamily="18" charset="0"/>
              </a:rPr>
              <a:t>G</a:t>
            </a:r>
            <a:endParaRPr lang="ru-RU" sz="24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Admin\Downloads\mc374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929066"/>
            <a:ext cx="3476627" cy="2786082"/>
          </a:xfrm>
          <a:prstGeom prst="rect">
            <a:avLst/>
          </a:prstGeom>
          <a:noFill/>
        </p:spPr>
      </p:pic>
      <p:pic>
        <p:nvPicPr>
          <p:cNvPr id="4098" name="Picture 2" descr="C:\Users\Admin\Downloads\xMw201tZ1X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00108"/>
            <a:ext cx="2543175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1802" y="-142900"/>
            <a:ext cx="7869890" cy="998742"/>
          </a:xfrm>
        </p:spPr>
        <p:txBody>
          <a:bodyPr/>
          <a:lstStyle/>
          <a:p>
            <a:r>
              <a:rPr lang="ru-RU" dirty="0" err="1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Радиомодуль</a:t>
            </a:r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E01-ML01SP2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7286675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Haettenschweiler" pitchFamily="34" charset="0"/>
              </a:rPr>
              <a:t>[</a:t>
            </a:r>
            <a:r>
              <a:rPr lang="ru-RU" sz="3200" dirty="0" smtClean="0">
                <a:latin typeface="Haettenschweiler" pitchFamily="34" charset="0"/>
              </a:rPr>
              <a:t>IC] : nRF24L01P</a:t>
            </a:r>
          </a:p>
          <a:p>
            <a:r>
              <a:rPr lang="ru-RU" sz="3200" dirty="0" smtClean="0">
                <a:latin typeface="Haettenschweiler" pitchFamily="34" charset="0"/>
              </a:rPr>
              <a:t>[Частота] : 2,4 ~ 2,525 ГГц</a:t>
            </a:r>
          </a:p>
          <a:p>
            <a:r>
              <a:rPr lang="ru-RU" sz="3200" dirty="0" smtClean="0">
                <a:latin typeface="Haettenschweiler" pitchFamily="34" charset="0"/>
              </a:rPr>
              <a:t>[Мощность] : 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endParaRPr lang="ru-RU" sz="3200" dirty="0" smtClean="0">
              <a:latin typeface="Haettenschweiler" pitchFamily="34" charset="0"/>
            </a:endParaRPr>
          </a:p>
          <a:p>
            <a:r>
              <a:rPr lang="ru-RU" sz="3200" dirty="0" smtClean="0">
                <a:latin typeface="Haettenschweiler" pitchFamily="34" charset="0"/>
              </a:rPr>
              <a:t>[Расстояние] : 1,8 км</a:t>
            </a:r>
          </a:p>
          <a:p>
            <a:r>
              <a:rPr lang="ru-RU" sz="3200" dirty="0" smtClean="0">
                <a:latin typeface="Haettenschweiler" pitchFamily="34" charset="0"/>
              </a:rPr>
              <a:t>[Интерфейс] : SPI</a:t>
            </a:r>
          </a:p>
          <a:p>
            <a:r>
              <a:rPr lang="ru-RU" sz="3200" dirty="0" smtClean="0">
                <a:latin typeface="Haettenschweiler" pitchFamily="34" charset="0"/>
              </a:rPr>
              <a:t>[Введение] : E01-ML01SP2 основан на оригинальной импортированной форме nRF24L01P </a:t>
            </a:r>
            <a:r>
              <a:rPr lang="ru-RU" sz="3200" dirty="0" err="1" smtClean="0">
                <a:latin typeface="Haettenschweiler" pitchFamily="34" charset="0"/>
              </a:rPr>
              <a:t>Nordic</a:t>
            </a:r>
            <a:r>
              <a:rPr lang="ru-RU" sz="3200" dirty="0" smtClean="0">
                <a:latin typeface="Haettenschweiler" pitchFamily="34" charset="0"/>
              </a:rPr>
              <a:t> в Норвегии. И оснащенный микросхемой усилителя мощности 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r>
              <a:rPr lang="ru-RU" sz="3200" dirty="0" smtClean="0">
                <a:latin typeface="Haettenschweiler" pitchFamily="34" charset="0"/>
              </a:rPr>
              <a:t>, импортированной из США, благодаря которой мощность передачи достигает 100 мВт (20 </a:t>
            </a:r>
            <a:r>
              <a:rPr lang="ru-RU" sz="3200" dirty="0" err="1" smtClean="0">
                <a:latin typeface="Haettenschweiler" pitchFamily="34" charset="0"/>
              </a:rPr>
              <a:t>дБм</a:t>
            </a:r>
            <a:r>
              <a:rPr lang="ru-RU" sz="3200" dirty="0" smtClean="0">
                <a:latin typeface="Haettenschweiler" pitchFamily="34" charset="0"/>
              </a:rPr>
              <a:t>). Профессиональная аппаратная конструкция позволяет использовать модуль небольшого размера, что удобно для всех видов встроенных </a:t>
            </a:r>
            <a:r>
              <a:rPr lang="ru-RU" sz="3200" dirty="0" smtClean="0">
                <a:latin typeface="Haettenschweiler" pitchFamily="34" charset="0"/>
              </a:rPr>
              <a:t>датчиков.</a:t>
            </a:r>
            <a:endParaRPr lang="ru-RU" sz="3200" dirty="0" smtClean="0">
              <a:latin typeface="Haettenschweiler" pitchFamily="34" charset="0"/>
            </a:endParaRPr>
          </a:p>
          <a:p>
            <a:endParaRPr lang="ru-RU" dirty="0"/>
          </a:p>
        </p:txBody>
      </p:sp>
      <p:pic>
        <p:nvPicPr>
          <p:cNvPr id="2051" name="Picture 3" descr="C:\Users\Admin\Downloads\hnW-CkfIgO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2" y="714356"/>
            <a:ext cx="4500594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9357" y="18757"/>
            <a:ext cx="7772400" cy="1828800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Состав команды «Кыырай»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Shonar Bangla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77794" y="3174590"/>
            <a:ext cx="3678182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нический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Консультант</a:t>
            </a:r>
            <a:endParaRPr lang="en-US" sz="2400" dirty="0" smtClean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</a:t>
            </a:r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Ньургун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Маратович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62264" y="3174590"/>
            <a:ext cx="4002096" cy="13803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Руководитель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Группы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Петров Марат Ефимович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29721" y="4643812"/>
            <a:ext cx="2206775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Программист</a:t>
            </a:r>
          </a:p>
          <a:p>
            <a:pPr algn="ctr"/>
            <a:r>
              <a:rPr lang="ru-RU" sz="2400" dirty="0" err="1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Колодезников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 Егор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646903"/>
            <a:ext cx="2160240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Капитан команды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Попов Владимир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18320" y="1849442"/>
            <a:ext cx="5265438" cy="1224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Научный руководитель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Романов Юрий 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Николаевич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62264" y="4643812"/>
            <a:ext cx="206350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d </a:t>
            </a:r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моделист-Техник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Антонов Алексей</a:t>
            </a:r>
            <a:endParaRPr lang="ru-RU" sz="2400" dirty="0">
              <a:solidFill>
                <a:schemeClr val="tx1"/>
              </a:solidFill>
              <a:latin typeface="Haettenschweiler" panose="020B0706040902060204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6884" y="4646903"/>
            <a:ext cx="1839091" cy="1393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Haettenschweiler" panose="020B0706040902060204" pitchFamily="34" charset="0"/>
                <a:cs typeface="Times New Roman" pitchFamily="18" charset="0"/>
              </a:rPr>
              <a:t>Николаев Ян</a:t>
            </a:r>
          </a:p>
        </p:txBody>
      </p:sp>
    </p:spTree>
    <p:extLst>
      <p:ext uri="{BB962C8B-B14F-4D97-AF65-F5344CB8AC3E}">
        <p14:creationId xmlns="" xmlns:p14="http://schemas.microsoft.com/office/powerpoint/2010/main" val="404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1500166" y="2214554"/>
            <a:ext cx="6286544" cy="22002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1670" y="1785926"/>
            <a:ext cx="7869890" cy="3143272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itchFamily="34" charset="0"/>
              </a:rPr>
              <a:t>СПАСИБО ЗА ВНИМАНИЕ!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Что такое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CanSat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?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424936" cy="66247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Cansat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– инновационный научно-образовательный проект по запуску школьных спутников. Организаторы проекта в России – НИИЯФ МГУ.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Cansat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– это действующая модель 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микроспутника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весом до 350 граммов.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  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Спутник запускается ракетой до определенной высоты которая определяется по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лигам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: 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Юниор, 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Регуляр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, Высшая, Студенческая и ГИРД-2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23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-214338"/>
            <a:ext cx="8183880" cy="172211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Работа над проектом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1026" name="Picture 2" descr="C:\Users\Admin\Downloads\I9lyhkdmRa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1643050"/>
            <a:ext cx="4143404" cy="3857652"/>
          </a:xfrm>
          <a:prstGeom prst="rect">
            <a:avLst/>
          </a:prstGeom>
          <a:noFill/>
        </p:spPr>
      </p:pic>
      <p:pic>
        <p:nvPicPr>
          <p:cNvPr id="5" name="Picture 3" descr="C:\Users\Admin\Downloads\WuauPZ5KaY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928670"/>
            <a:ext cx="4357718" cy="2286016"/>
          </a:xfrm>
          <a:prstGeom prst="rect">
            <a:avLst/>
          </a:prstGeom>
          <a:noFill/>
        </p:spPr>
      </p:pic>
      <p:pic>
        <p:nvPicPr>
          <p:cNvPr id="1029" name="Picture 5" descr="C:\Users\Admin\Downloads\PieBb3NRPa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3643314"/>
            <a:ext cx="4429156" cy="2928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72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84325" cy="998742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itchFamily="34" charset="0"/>
              </a:rPr>
              <a:t>Устройства которые будут в спутнике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mpact" pitchFamily="34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1000108"/>
            <a:ext cx="44246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Микроконтроллер </a:t>
            </a:r>
            <a:r>
              <a:rPr lang="en-US" sz="3200" dirty="0" smtClean="0">
                <a:latin typeface="Haettenschweiler" pitchFamily="34" charset="0"/>
              </a:rPr>
              <a:t>Atmega128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Датчик температуры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Датчик давления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err="1" smtClean="0">
                <a:latin typeface="Haettenschweiler" pitchFamily="34" charset="0"/>
              </a:rPr>
              <a:t>Радиомодуль</a:t>
            </a:r>
            <a:endParaRPr lang="ru-RU" sz="3200" dirty="0" smtClean="0">
              <a:latin typeface="Haettenschweiler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Камера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Датчик пыли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Акселерометр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Датчик влажности</a:t>
            </a:r>
          </a:p>
          <a:p>
            <a:pPr>
              <a:buFont typeface="Wingdings" pitchFamily="2" charset="2"/>
              <a:buChar char="Ø"/>
            </a:pPr>
            <a:r>
              <a:rPr lang="ru-RU" sz="3200" dirty="0" smtClean="0">
                <a:latin typeface="Haettenschweiler" pitchFamily="34" charset="0"/>
              </a:rPr>
              <a:t> </a:t>
            </a:r>
            <a:r>
              <a:rPr lang="ru-RU" sz="3200" dirty="0" smtClean="0">
                <a:latin typeface="Haettenschweiler" pitchFamily="34" charset="0"/>
              </a:rPr>
              <a:t>Аккумулятор</a:t>
            </a:r>
            <a:endParaRPr lang="ru-RU" sz="3200" dirty="0">
              <a:latin typeface="Haettenschweiler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7289" y="-99392"/>
            <a:ext cx="9151289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Миссии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 </a:t>
            </a:r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нашего спутника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sz="4000" dirty="0" smtClean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змерение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температуры и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давления на траектории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             спуска.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П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олучение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и 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интерпретация </a:t>
            </a:r>
            <a:r>
              <a:rPr lang="ru-RU" sz="3200" dirty="0">
                <a:latin typeface="Haettenschweiler" panose="020B0706040902060204" pitchFamily="34" charset="0"/>
                <a:cs typeface="Times New Roman" pitchFamily="18" charset="0"/>
              </a:rPr>
              <a:t>данных с 3х осевого акселерометра</a:t>
            </a: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Построение траектории спуска спутника исходя из полученных данных.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влажности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Съёмка местности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Сравнение данных измерения двух барометров разного типа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температуры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Измерение количества пыли </a:t>
            </a:r>
            <a:endParaRPr lang="en-US" sz="32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Haettenschweiler" panose="020B0706040902060204" pitchFamily="34" charset="0"/>
                <a:cs typeface="Times New Roman" pitchFamily="18" charset="0"/>
              </a:rPr>
              <a:t>Передать телеметрию по радиоканалу на наземную приемную станцию</a:t>
            </a: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2264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78010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Цель нашего аппарата и зачем он нужен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5410" y="1916832"/>
            <a:ext cx="9048590" cy="3672408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Наш аппарат нужен для эко</a:t>
            </a:r>
            <a:r>
              <a:rPr lang="en-US" sz="3600" dirty="0" smtClean="0">
                <a:latin typeface="Haettenschweiler" panose="020B0706040902060204" pitchFamily="34" charset="0"/>
                <a:cs typeface="Times New Roman" pitchFamily="18" charset="0"/>
              </a:rPr>
              <a:t>-</a:t>
            </a: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мониторинга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Наш аппарат измеряет количество пыли в местности.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Мы хотим сделать наш город Якутск экологически чистым и стараемся бороться с нашей главной проблемой в городе – пылью и смогом.</a:t>
            </a:r>
            <a:endParaRPr lang="en-US" sz="3600" dirty="0" smtClean="0">
              <a:latin typeface="Haettenschweiler" panose="020B0706040902060204" pitchFamily="34" charset="0"/>
              <a:cs typeface="Times New Roman" pitchFamily="18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3600" dirty="0" smtClean="0">
                <a:latin typeface="Haettenschweiler" panose="020B0706040902060204" pitchFamily="34" charset="0"/>
                <a:cs typeface="Times New Roman" pitchFamily="18" charset="0"/>
              </a:rPr>
              <a:t>В ближайшем будущем  мы хотим взяться за очистку нашего города, а потом и городами у которых проблемы с пылью</a:t>
            </a:r>
            <a:endParaRPr lang="ru-RU" sz="3600" dirty="0">
              <a:latin typeface="Haettenschweiler" panose="020B070604090206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94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8600"/>
            <a:ext cx="7772400" cy="178010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Что мы </a:t>
            </a:r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используем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?</a:t>
            </a:r>
            <a:endParaRPr lang="ru-RU" sz="4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2132856"/>
            <a:ext cx="7488832" cy="3240360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dirty="0">
                <a:latin typeface="Haettenschweiler" panose="020B0706040902060204" pitchFamily="34" charset="0"/>
              </a:rPr>
              <a:t/>
            </a:r>
            <a:br>
              <a:rPr lang="en-US" dirty="0">
                <a:latin typeface="Haettenschweiler" panose="020B0706040902060204" pitchFamily="34" charset="0"/>
              </a:rPr>
            </a:b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Мы используем для программирования нашего аппарата язык </a:t>
            </a:r>
            <a:r>
              <a:rPr lang="en-US" sz="9800" dirty="0">
                <a:latin typeface="Haettenschweiler" panose="020B0706040902060204" pitchFamily="34" charset="0"/>
                <a:cs typeface="Times New Roman" pitchFamily="18" charset="0"/>
              </a:rPr>
              <a:t>C++ </a:t>
            </a: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/>
            </a:r>
            <a:b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</a:b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в основном наш аппарат стандартный и отличается от базового конструктора </a:t>
            </a:r>
            <a:r>
              <a:rPr lang="ru-RU" sz="9800" dirty="0" smtClean="0">
                <a:latin typeface="Haettenschweiler" panose="020B0706040902060204" pitchFamily="34" charset="0"/>
                <a:cs typeface="Times New Roman" pitchFamily="18" charset="0"/>
              </a:rPr>
              <a:t>тем, </a:t>
            </a:r>
            <a:r>
              <a:rPr lang="ru-RU" sz="9800" dirty="0">
                <a:latin typeface="Haettenschweiler" panose="020B0706040902060204" pitchFamily="34" charset="0"/>
                <a:cs typeface="Times New Roman" pitchFamily="18" charset="0"/>
              </a:rPr>
              <a:t>что в нем встроен </a:t>
            </a:r>
            <a:r>
              <a:rPr lang="en-US" sz="9800" dirty="0">
                <a:latin typeface="Haettenschweiler" panose="020B0706040902060204" pitchFamily="34" charset="0"/>
                <a:cs typeface="Times New Roman" pitchFamily="18" charset="0"/>
              </a:rPr>
              <a:t>GPS </a:t>
            </a:r>
            <a:r>
              <a:rPr lang="ru-RU" sz="9800" dirty="0" smtClean="0">
                <a:latin typeface="Haettenschweiler" panose="020B0706040902060204" pitchFamily="34" charset="0"/>
                <a:cs typeface="Times New Roman" pitchFamily="18" charset="0"/>
              </a:rPr>
              <a:t>модуль, камера</a:t>
            </a:r>
            <a:r>
              <a:rPr lang="ru-RU" sz="9800" dirty="0">
                <a:latin typeface="Haettenschweiler" panose="020B0706040902060204" pitchFamily="34" charset="0"/>
              </a:rPr>
              <a:t> </a:t>
            </a:r>
            <a:r>
              <a:rPr lang="ru-RU" sz="9800" dirty="0" smtClean="0">
                <a:latin typeface="Haettenschweiler" panose="020B0706040902060204" pitchFamily="34" charset="0"/>
              </a:rPr>
              <a:t>и датчик пыли.</a:t>
            </a:r>
            <a:endParaRPr lang="ru-RU" sz="98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0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2139451"/>
              </p:ext>
            </p:extLst>
          </p:nvPr>
        </p:nvGraphicFramePr>
        <p:xfrm>
          <a:off x="251520" y="116632"/>
          <a:ext cx="8496944" cy="70758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80320"/>
                <a:gridCol w="1872208"/>
                <a:gridCol w="1872208"/>
                <a:gridCol w="1872208"/>
              </a:tblGrid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Устройство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Напряжение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Сила</a:t>
                      </a:r>
                      <a:r>
                        <a:rPr lang="ru-RU" sz="3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 тока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Мощность</a:t>
                      </a:r>
                      <a:endParaRPr lang="ru-RU" sz="3200" b="0" i="0" u="none" strike="noStrike" dirty="0">
                        <a:solidFill>
                          <a:schemeClr val="tx1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</a:tr>
              <a:tr h="68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GPS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NEO-6M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DHT11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GP2Y1010AU0F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DS18B20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Atmega128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0,10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L3GD20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0,02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LSM303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0,00</a:t>
                      </a: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E01-ML01SP2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3,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6</a:t>
                      </a:r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02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10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</a:tr>
              <a:tr h="675889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  <a:cs typeface="Times New Roman" pitchFamily="18" charset="0"/>
                        </a:rPr>
                        <a:t>Итого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  <a:p>
                      <a:pPr algn="l" fontAlgn="b"/>
                      <a:endParaRPr lang="ru-RU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Haettenschweiler" panose="020B070604090206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aettenschweiler" panose="020B0706040902060204" pitchFamily="34" charset="0"/>
                        </a:rPr>
                        <a:t>0,89</a:t>
                      </a:r>
                    </a:p>
                  </a:txBody>
                  <a:tcPr marL="7620" marR="7620" marT="762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10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powerpointstore.com_15</Template>
  <TotalTime>1721</TotalTime>
  <Words>844</Words>
  <Application>Microsoft Office PowerPoint</Application>
  <PresentationFormat>Экран (4:3)</PresentationFormat>
  <Paragraphs>165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Команда «Кыырай» Республика (Саха) Якутия г. Якутск МАОУ « Саха политехнический лицей »  </vt:lpstr>
      <vt:lpstr>Состав команды «Кыырай»</vt:lpstr>
      <vt:lpstr>Что такое CanSat?</vt:lpstr>
      <vt:lpstr>Работа над проектом:</vt:lpstr>
      <vt:lpstr>Устройства которые будут в спутнике:</vt:lpstr>
      <vt:lpstr>Слайд 6</vt:lpstr>
      <vt:lpstr>Цель нашего аппарата и зачем он нужен:</vt:lpstr>
      <vt:lpstr>Что мы используем?</vt:lpstr>
      <vt:lpstr>Слайд 9</vt:lpstr>
      <vt:lpstr>Слайд 10</vt:lpstr>
      <vt:lpstr>Система спасения</vt:lpstr>
      <vt:lpstr>Расчёт купола парашюта</vt:lpstr>
      <vt:lpstr>Датчик пыли -  GP2Y1010AU0F </vt:lpstr>
      <vt:lpstr>Микроконтроллер:</vt:lpstr>
      <vt:lpstr>Микроконтроллер:</vt:lpstr>
      <vt:lpstr>Датчик температуры DS18B20</vt:lpstr>
      <vt:lpstr>Датчик давления BMP280</vt:lpstr>
      <vt:lpstr>Акселерометр ADXL345</vt:lpstr>
      <vt:lpstr>Радиомодуль E01-ML01SP2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</dc:creator>
  <cp:lastModifiedBy>Alexandr Popov</cp:lastModifiedBy>
  <cp:revision>103</cp:revision>
  <dcterms:created xsi:type="dcterms:W3CDTF">2017-01-16T06:21:57Z</dcterms:created>
  <dcterms:modified xsi:type="dcterms:W3CDTF">2019-01-27T11:44:39Z</dcterms:modified>
</cp:coreProperties>
</file>